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8347" autoAdjust="0"/>
    <p:restoredTop sz="94660"/>
  </p:normalViewPr>
  <p:slideViewPr>
    <p:cSldViewPr snapToObjects="1">
      <p:cViewPr>
        <p:scale>
          <a:sx n="140" d="100"/>
          <a:sy n="140" d="100"/>
        </p:scale>
        <p:origin x="-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E2C70-BB6E-B54F-91EC-7DE54DBBD781}" type="datetimeFigureOut">
              <a:t>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D744A-3293-B64E-A8A9-D35A2FF0132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Transcribed by j hoffman, 11 JUL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D744A-3293-B64E-A8A9-D35A2FF0132C}" type="slidenum"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This</a:t>
            </a:r>
            <a:r>
              <a:rPr lang="en-US" baseline="0"/>
              <a:t> contradicts schroedinger’s equation of causal time evolution of systems.</a:t>
            </a:r>
          </a:p>
          <a:p>
            <a:r>
              <a:rPr lang="en-US" baseline="0"/>
              <a:t>This is something other than Schroedinger’s equation.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D744A-3293-B64E-A8A9-D35A2FF0132C}" type="slidenum"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D8BE-2AC8-1949-A82B-D332BA1A47C2}" type="datetimeFigureOut">
              <a:t>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8A3E-0C9C-5349-ABE2-C8CC99893B1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Quantum Mechanics in Your Face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Sidney Coleman</a:t>
            </a:r>
          </a:p>
          <a:p>
            <a:r>
              <a:rPr lang="en-US"/>
              <a:t>1994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Diehard team obtains records like: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5943600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Station</a:t>
                      </a:r>
                      <a:r>
                        <a:rPr lang="en-US" baseline="0"/>
                        <a:t>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Station 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Signal</a:t>
                      </a:r>
                      <a:r>
                        <a:rPr lang="en-US" baseline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  <a:r>
                        <a:rPr lang="en-US" baseline="-25000"/>
                        <a:t>1</a:t>
                      </a:r>
                      <a:r>
                        <a:rPr lang="en-US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  <a:r>
                        <a:rPr lang="en-US" baseline="-25000"/>
                        <a:t>2</a:t>
                      </a:r>
                      <a:r>
                        <a:rPr lang="en-US"/>
                        <a:t> =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  <a:r>
                        <a:rPr lang="en-US" baseline="-25000"/>
                        <a:t>3</a:t>
                      </a:r>
                      <a:r>
                        <a:rPr lang="en-US" baseline="0"/>
                        <a:t> = -1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Signal </a:t>
                      </a:r>
                      <a:r>
                        <a:rPr lang="en-US" baseline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  <a:r>
                        <a:rPr lang="en-US" baseline="-25000"/>
                        <a:t>1</a:t>
                      </a:r>
                      <a:r>
                        <a:rPr lang="en-US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  <a:r>
                        <a:rPr lang="en-US" baseline="-25000"/>
                        <a:t>2</a:t>
                      </a:r>
                      <a:r>
                        <a:rPr lang="en-US"/>
                        <a:t> =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  <a:r>
                        <a:rPr lang="en-US" baseline="-25000"/>
                        <a:t>3</a:t>
                      </a:r>
                      <a:r>
                        <a:rPr lang="en-US"/>
                        <a:t> = 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Signal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  <a:r>
                        <a:rPr lang="en-US" baseline="-25000"/>
                        <a:t>1</a:t>
                      </a:r>
                      <a:r>
                        <a:rPr lang="en-US" baseline="0"/>
                        <a:t> =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  <a:r>
                        <a:rPr lang="en-US" baseline="-25000"/>
                        <a:t>2</a:t>
                      </a:r>
                      <a:r>
                        <a:rPr lang="en-US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  <a:r>
                        <a:rPr lang="en-US" baseline="-25000"/>
                        <a:t>3</a:t>
                      </a:r>
                      <a:r>
                        <a:rPr lang="en-US"/>
                        <a:t> = 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39624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They find that whenever they measure A</a:t>
            </a:r>
            <a:r>
              <a:rPr lang="en-US" baseline="-25000"/>
              <a:t>1</a:t>
            </a:r>
            <a:r>
              <a:rPr lang="en-US"/>
              <a:t>*B</a:t>
            </a:r>
            <a:r>
              <a:rPr lang="en-US" baseline="-25000"/>
              <a:t>2</a:t>
            </a:r>
            <a:r>
              <a:rPr lang="en-US"/>
              <a:t>*B</a:t>
            </a:r>
            <a:r>
              <a:rPr lang="en-US" baseline="-25000"/>
              <a:t>3</a:t>
            </a:r>
            <a:r>
              <a:rPr lang="en-US"/>
              <a:t> it is +1.</a:t>
            </a:r>
          </a:p>
          <a:p>
            <a:r>
              <a:rPr lang="en-US"/>
              <a:t>Likewise for B</a:t>
            </a:r>
            <a:r>
              <a:rPr lang="en-US" baseline="-25000"/>
              <a:t>1</a:t>
            </a:r>
            <a:r>
              <a:rPr lang="en-US"/>
              <a:t> A</a:t>
            </a:r>
            <a:r>
              <a:rPr lang="en-US" baseline="-25000"/>
              <a:t>2</a:t>
            </a:r>
            <a:r>
              <a:rPr lang="en-US"/>
              <a:t> B</a:t>
            </a:r>
            <a:r>
              <a:rPr lang="en-US" baseline="-25000"/>
              <a:t>3</a:t>
            </a:r>
            <a:r>
              <a:rPr lang="en-US"/>
              <a:t> and B</a:t>
            </a:r>
            <a:r>
              <a:rPr lang="en-US" baseline="-25000"/>
              <a:t>1</a:t>
            </a:r>
            <a:r>
              <a:rPr lang="en-US"/>
              <a:t> B</a:t>
            </a:r>
            <a:r>
              <a:rPr lang="en-US" baseline="-25000"/>
              <a:t>2</a:t>
            </a:r>
            <a:r>
              <a:rPr lang="en-US"/>
              <a:t> A</a:t>
            </a:r>
            <a:r>
              <a:rPr lang="en-US" baseline="-25000"/>
              <a:t>3</a:t>
            </a:r>
            <a:r>
              <a:rPr lang="en-US"/>
              <a:t>.  (one “A” &amp; two “B”s)</a:t>
            </a:r>
          </a:p>
          <a:p>
            <a:r>
              <a:rPr lang="en-US"/>
              <a:t>They deduce that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23596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 etc.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4885730"/>
            <a:ext cx="17113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 * A</a:t>
            </a:r>
            <a:r>
              <a:rPr lang="en-US" baseline="-25000"/>
              <a:t>2</a:t>
            </a:r>
            <a:r>
              <a:rPr lang="en-US"/>
              <a:t> * A</a:t>
            </a:r>
            <a:r>
              <a:rPr lang="en-US" baseline="-25000"/>
              <a:t>3</a:t>
            </a:r>
            <a:r>
              <a:rPr lang="en-US"/>
              <a:t> =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Behind the Scenes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>
                <a:latin typeface="Times New Roman"/>
              </a:rPr>
              <a:t>|ψ&gt; = [ |</a:t>
            </a:r>
            <a:r>
              <a:rPr lang="en-US"/>
              <a:t>⇑⇑⇑</a:t>
            </a:r>
            <a:r>
              <a:rPr lang="en-US">
                <a:latin typeface="Times New Roman"/>
              </a:rPr>
              <a:t>&gt;</a:t>
            </a:r>
            <a:r>
              <a:rPr lang="en-US"/>
              <a:t> - </a:t>
            </a:r>
            <a:r>
              <a:rPr lang="en-US">
                <a:latin typeface="Times New Roman"/>
              </a:rPr>
              <a:t>|</a:t>
            </a:r>
            <a:r>
              <a:rPr lang="en-US"/>
              <a:t>⇓⇓⇓</a:t>
            </a:r>
            <a:r>
              <a:rPr lang="en-US">
                <a:latin typeface="Times New Roman"/>
              </a:rPr>
              <a:t>&gt;</a:t>
            </a:r>
            <a:r>
              <a:rPr lang="en-US"/>
              <a:t> </a:t>
            </a:r>
            <a:r>
              <a:rPr lang="en-US">
                <a:latin typeface="Times New Roman"/>
                <a:cs typeface="Times New Roman"/>
              </a:rPr>
              <a:t>]/√2</a:t>
            </a:r>
          </a:p>
          <a:p>
            <a:pPr>
              <a:buNone/>
            </a:pPr>
            <a:r>
              <a:rPr lang="en-US">
                <a:latin typeface="Times New Roman"/>
                <a:cs typeface="Times New Roman"/>
              </a:rPr>
              <a:t>A</a:t>
            </a:r>
            <a:r>
              <a:rPr lang="en-US" baseline="-25000">
                <a:latin typeface="Times New Roman"/>
                <a:cs typeface="Times New Roman"/>
              </a:rPr>
              <a:t>1</a:t>
            </a:r>
            <a:r>
              <a:rPr lang="en-US">
                <a:latin typeface="Times New Roman"/>
                <a:cs typeface="Times New Roman"/>
              </a:rPr>
              <a:t> = σ</a:t>
            </a:r>
            <a:r>
              <a:rPr lang="en-US" baseline="-25000">
                <a:latin typeface="Times New Roman"/>
                <a:cs typeface="Times New Roman"/>
              </a:rPr>
              <a:t>x</a:t>
            </a:r>
            <a:r>
              <a:rPr lang="en-US" baseline="30000">
                <a:latin typeface="Times New Roman"/>
                <a:cs typeface="Times New Roman"/>
              </a:rPr>
              <a:t>1</a:t>
            </a:r>
            <a:r>
              <a:rPr lang="en-US"/>
              <a:t> ; </a:t>
            </a:r>
            <a:r>
              <a:rPr lang="en-US">
                <a:latin typeface="Times New Roman"/>
                <a:cs typeface="Times New Roman"/>
              </a:rPr>
              <a:t>B</a:t>
            </a:r>
            <a:r>
              <a:rPr lang="en-US" baseline="-25000">
                <a:latin typeface="Times New Roman"/>
                <a:cs typeface="Times New Roman"/>
              </a:rPr>
              <a:t>1</a:t>
            </a:r>
            <a:r>
              <a:rPr lang="en-US"/>
              <a:t> =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y</a:t>
            </a:r>
            <a:r>
              <a:rPr lang="en-US" baseline="30000">
                <a:latin typeface="Times New Roman"/>
                <a:cs typeface="Times New Roman"/>
              </a:rPr>
              <a:t>1</a:t>
            </a:r>
            <a:r>
              <a:rPr lang="en-US">
                <a:latin typeface="Times New Roman"/>
                <a:cs typeface="Times New Roman"/>
              </a:rPr>
              <a:t> </a:t>
            </a:r>
            <a:r>
              <a:rPr lang="en-US"/>
              <a:t>; etc.</a:t>
            </a:r>
          </a:p>
          <a:p>
            <a:pPr>
              <a:buNone/>
            </a:pPr>
            <a:r>
              <a:rPr lang="en-US">
                <a:latin typeface="Times New Roman"/>
                <a:cs typeface="Times New Roman"/>
              </a:rPr>
              <a:t>A</a:t>
            </a:r>
            <a:r>
              <a:rPr lang="en-US" baseline="-25000">
                <a:latin typeface="Times New Roman"/>
                <a:cs typeface="Times New Roman"/>
              </a:rPr>
              <a:t>1</a:t>
            </a:r>
            <a:r>
              <a:rPr lang="en-US">
                <a:latin typeface="Times New Roman"/>
                <a:cs typeface="Times New Roman"/>
              </a:rPr>
              <a:t>B</a:t>
            </a:r>
            <a:r>
              <a:rPr lang="en-US" baseline="-25000">
                <a:latin typeface="Times New Roman"/>
                <a:cs typeface="Times New Roman"/>
              </a:rPr>
              <a:t>2</a:t>
            </a:r>
            <a:r>
              <a:rPr lang="en-US">
                <a:latin typeface="Times New Roman"/>
                <a:cs typeface="Times New Roman"/>
              </a:rPr>
              <a:t>B</a:t>
            </a:r>
            <a:r>
              <a:rPr lang="en-US" baseline="-25000">
                <a:latin typeface="Times New Roman"/>
                <a:cs typeface="Times New Roman"/>
              </a:rPr>
              <a:t>3</a:t>
            </a:r>
            <a:r>
              <a:rPr lang="en-US"/>
              <a:t> </a:t>
            </a:r>
            <a:r>
              <a:rPr lang="en-US">
                <a:latin typeface="Times New Roman"/>
              </a:rPr>
              <a:t>|ψ&gt; =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x</a:t>
            </a:r>
            <a:r>
              <a:rPr lang="en-US" baseline="30000">
                <a:latin typeface="Times New Roman"/>
                <a:cs typeface="Times New Roman"/>
              </a:rPr>
              <a:t>1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y</a:t>
            </a:r>
            <a:r>
              <a:rPr lang="en-US" baseline="30000">
                <a:latin typeface="Times New Roman"/>
                <a:cs typeface="Times New Roman"/>
              </a:rPr>
              <a:t>2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y</a:t>
            </a:r>
            <a:r>
              <a:rPr lang="en-US" baseline="30000">
                <a:latin typeface="Times New Roman"/>
                <a:cs typeface="Times New Roman"/>
              </a:rPr>
              <a:t>3 </a:t>
            </a:r>
            <a:r>
              <a:rPr lang="en-US">
                <a:latin typeface="Times New Roman"/>
              </a:rPr>
              <a:t>|ψ&gt;  = (-1)(i)(i)|ψ&gt; = |ψ&gt;</a:t>
            </a:r>
          </a:p>
          <a:p>
            <a:pPr>
              <a:buNone/>
            </a:pPr>
            <a:r>
              <a:rPr lang="en-US">
                <a:latin typeface="Times New Roman"/>
              </a:rPr>
              <a:t>etc.</a:t>
            </a:r>
            <a:r>
              <a:rPr lang="en-US">
                <a:latin typeface="Times New Roman"/>
              </a:rPr>
              <a:t>  for B</a:t>
            </a:r>
            <a:r>
              <a:rPr lang="en-US" baseline="-25000">
                <a:latin typeface="Times New Roman"/>
              </a:rPr>
              <a:t>1</a:t>
            </a:r>
            <a:r>
              <a:rPr lang="en-US">
                <a:latin typeface="Times New Roman"/>
              </a:rPr>
              <a:t>A</a:t>
            </a:r>
            <a:r>
              <a:rPr lang="en-US" baseline="-25000">
                <a:latin typeface="Times New Roman"/>
              </a:rPr>
              <a:t>2</a:t>
            </a:r>
            <a:r>
              <a:rPr lang="en-US">
                <a:latin typeface="Times New Roman"/>
              </a:rPr>
              <a:t>B</a:t>
            </a:r>
            <a:r>
              <a:rPr lang="en-US" baseline="-25000">
                <a:latin typeface="Times New Roman"/>
              </a:rPr>
              <a:t>3</a:t>
            </a:r>
            <a:r>
              <a:rPr lang="en-US">
                <a:latin typeface="Times New Roman"/>
              </a:rPr>
              <a:t> &amp; B</a:t>
            </a:r>
            <a:r>
              <a:rPr lang="en-US" baseline="-25000">
                <a:latin typeface="Times New Roman"/>
              </a:rPr>
              <a:t>1</a:t>
            </a:r>
            <a:r>
              <a:rPr lang="en-US">
                <a:latin typeface="Times New Roman"/>
              </a:rPr>
              <a:t>B</a:t>
            </a:r>
            <a:r>
              <a:rPr lang="en-US" baseline="-25000">
                <a:latin typeface="Times New Roman"/>
              </a:rPr>
              <a:t>2</a:t>
            </a:r>
            <a:r>
              <a:rPr lang="en-US">
                <a:latin typeface="Times New Roman"/>
              </a:rPr>
              <a:t>A</a:t>
            </a:r>
            <a:r>
              <a:rPr lang="en-US" baseline="-25000">
                <a:latin typeface="Times New Roman"/>
              </a:rPr>
              <a:t>3</a:t>
            </a:r>
            <a:r>
              <a:rPr lang="en-US">
                <a:latin typeface="Times New Roman"/>
              </a:rPr>
              <a:t>.</a:t>
            </a:r>
          </a:p>
          <a:p>
            <a:pPr>
              <a:buNone/>
            </a:pPr>
            <a:endParaRPr lang="en-US">
              <a:latin typeface="Times New Roman"/>
            </a:endParaRPr>
          </a:p>
          <a:p>
            <a:pPr>
              <a:buNone/>
            </a:pPr>
            <a:r>
              <a:rPr lang="en-US">
                <a:latin typeface="Times New Roman"/>
              </a:rPr>
              <a:t>but...</a:t>
            </a:r>
          </a:p>
          <a:p>
            <a:pPr>
              <a:buNone/>
            </a:pPr>
            <a:r>
              <a:rPr lang="en-US">
                <a:latin typeface="Times New Roman"/>
                <a:cs typeface="Times New Roman"/>
              </a:rPr>
              <a:t>A</a:t>
            </a:r>
            <a:r>
              <a:rPr lang="en-US" baseline="-25000">
                <a:latin typeface="Times New Roman"/>
                <a:cs typeface="Times New Roman"/>
              </a:rPr>
              <a:t>1</a:t>
            </a:r>
            <a:r>
              <a:rPr lang="en-US">
                <a:latin typeface="Times New Roman"/>
                <a:cs typeface="Times New Roman"/>
              </a:rPr>
              <a:t> A</a:t>
            </a:r>
            <a:r>
              <a:rPr lang="en-US" baseline="-25000">
                <a:latin typeface="Times New Roman"/>
                <a:cs typeface="Times New Roman"/>
              </a:rPr>
              <a:t>2</a:t>
            </a:r>
            <a:r>
              <a:rPr lang="en-US">
                <a:latin typeface="Times New Roman"/>
                <a:cs typeface="Times New Roman"/>
              </a:rPr>
              <a:t> A</a:t>
            </a:r>
            <a:r>
              <a:rPr lang="en-US" baseline="-25000">
                <a:latin typeface="Times New Roman"/>
                <a:cs typeface="Times New Roman"/>
              </a:rPr>
              <a:t>3</a:t>
            </a:r>
            <a:r>
              <a:rPr lang="en-US"/>
              <a:t> </a:t>
            </a:r>
            <a:r>
              <a:rPr lang="en-US">
                <a:latin typeface="Times New Roman"/>
              </a:rPr>
              <a:t>|ψ&gt;=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x</a:t>
            </a:r>
            <a:r>
              <a:rPr lang="en-US" baseline="30000">
                <a:latin typeface="Times New Roman"/>
                <a:cs typeface="Times New Roman"/>
              </a:rPr>
              <a:t>1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x</a:t>
            </a:r>
            <a:r>
              <a:rPr lang="en-US" baseline="30000">
                <a:latin typeface="Times New Roman"/>
                <a:cs typeface="Times New Roman"/>
              </a:rPr>
              <a:t>2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x</a:t>
            </a:r>
            <a:r>
              <a:rPr lang="en-US" baseline="30000">
                <a:latin typeface="Times New Roman"/>
                <a:cs typeface="Times New Roman"/>
              </a:rPr>
              <a:t>3 </a:t>
            </a:r>
            <a:r>
              <a:rPr lang="en-US">
                <a:latin typeface="Times New Roman"/>
              </a:rPr>
              <a:t>|ψ&gt;=(-1)(-1)(-1)|ψ&gt;= </a:t>
            </a:r>
            <a:r>
              <a:rPr lang="en-US"/>
              <a:t>−</a:t>
            </a:r>
            <a:r>
              <a:rPr lang="en-US">
                <a:latin typeface="Times New Roman"/>
              </a:rPr>
              <a:t>|ψ&gt;</a:t>
            </a:r>
          </a:p>
          <a:p>
            <a:pPr>
              <a:buNone/>
            </a:pPr>
            <a:endParaRPr lang="en-US">
              <a:latin typeface="Times New Roman"/>
            </a:endParaRPr>
          </a:p>
          <a:p>
            <a:pPr algn="ctr">
              <a:buNone/>
            </a:pPr>
            <a:r>
              <a:rPr lang="en-US"/>
              <a:t>“spooky action at a distance”?</a:t>
            </a:r>
          </a:p>
          <a:p>
            <a:endParaRPr lang="en-US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/>
              <a:t>“Every successful physical theory swallows its predecessors alive”</a:t>
            </a:r>
          </a:p>
          <a:p>
            <a:r>
              <a:rPr lang="en-US"/>
              <a:t>But it does so by interpreting the concepts of the old theory in terms of the new</a:t>
            </a:r>
          </a:p>
          <a:p>
            <a:pPr lvl="1"/>
            <a:r>
              <a:rPr lang="en-US"/>
              <a:t>Not the other way around</a:t>
            </a:r>
          </a:p>
          <a:p>
            <a:r>
              <a:rPr lang="en-US"/>
              <a:t>Thus our subject is not “the interpretation of quantum mechanics”. It is the interpretation of classical mechanics.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292334"/>
            <a:ext cx="53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36:00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Credits for the Next 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J. von Neumann, </a:t>
            </a:r>
            <a:r>
              <a:rPr lang="en-US" i="1"/>
              <a:t>Mathematsche Grundlagen der Quantenmechanik </a:t>
            </a:r>
            <a:r>
              <a:rPr lang="en-US"/>
              <a:t>(1932)</a:t>
            </a:r>
          </a:p>
          <a:p>
            <a:r>
              <a:rPr lang="en-US"/>
              <a:t>H. Everett III, </a:t>
            </a:r>
            <a:r>
              <a:rPr lang="en-US" i="1"/>
              <a:t>Rev. Mod. Phys. </a:t>
            </a:r>
            <a:r>
              <a:rPr lang="en-US" b="1"/>
              <a:t>29 </a:t>
            </a:r>
            <a:r>
              <a:rPr lang="en-US"/>
              <a:t>(1957), 454.</a:t>
            </a:r>
          </a:p>
          <a:p>
            <a:r>
              <a:rPr lang="en-US"/>
              <a:t>J Hartle, </a:t>
            </a:r>
            <a:r>
              <a:rPr lang="en-US" i="1"/>
              <a:t>Am. J. Phys</a:t>
            </a:r>
            <a:r>
              <a:rPr lang="en-US"/>
              <a:t>. </a:t>
            </a:r>
            <a:r>
              <a:rPr lang="en-US" b="1"/>
              <a:t>36 </a:t>
            </a:r>
            <a:r>
              <a:rPr lang="en-US"/>
              <a:t>(1968) 204</a:t>
            </a:r>
          </a:p>
          <a:p>
            <a:r>
              <a:rPr lang="en-US"/>
              <a:t>E Farhi, J Goldstone, S Gutmann, </a:t>
            </a:r>
            <a:r>
              <a:rPr lang="en-US" i="1"/>
              <a:t>Ann. Phys. </a:t>
            </a:r>
            <a:r>
              <a:rPr lang="en-US" b="1"/>
              <a:t>192 </a:t>
            </a:r>
            <a:r>
              <a:rPr lang="en-US"/>
              <a:t>(1989), 368.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/>
              <a:t>Electron prepared in </a:t>
            </a:r>
            <a:r>
              <a:rPr lang="en-US"/>
              <a:t>σ</a:t>
            </a:r>
            <a:r>
              <a:rPr lang="en-US" baseline="-25000"/>
              <a:t>x </a:t>
            </a:r>
            <a:r>
              <a:rPr lang="en-US"/>
              <a:t>eigenstate, </a:t>
            </a:r>
          </a:p>
          <a:p>
            <a:pPr lvl="2"/>
            <a:r>
              <a:rPr lang="en-US">
                <a:latin typeface="Times New Roman"/>
              </a:rPr>
              <a:t>|ψ&gt; = [ |</a:t>
            </a:r>
            <a:r>
              <a:rPr lang="en-US"/>
              <a:t>⇑</a:t>
            </a:r>
            <a:r>
              <a:rPr lang="en-US">
                <a:latin typeface="Times New Roman"/>
              </a:rPr>
              <a:t>&gt;</a:t>
            </a:r>
            <a:r>
              <a:rPr lang="en-US"/>
              <a:t> + </a:t>
            </a:r>
            <a:r>
              <a:rPr lang="en-US">
                <a:latin typeface="Times New Roman"/>
              </a:rPr>
              <a:t>|</a:t>
            </a:r>
            <a:r>
              <a:rPr lang="en-US"/>
              <a:t>⇓</a:t>
            </a:r>
            <a:r>
              <a:rPr lang="en-US">
                <a:latin typeface="Times New Roman"/>
              </a:rPr>
              <a:t>&gt;</a:t>
            </a:r>
            <a:r>
              <a:rPr lang="en-US"/>
              <a:t> </a:t>
            </a:r>
            <a:r>
              <a:rPr lang="en-US">
                <a:latin typeface="Times New Roman"/>
                <a:cs typeface="Times New Roman"/>
              </a:rPr>
              <a:t>]/√2</a:t>
            </a:r>
          </a:p>
          <a:p>
            <a:pPr lvl="1"/>
            <a:r>
              <a:rPr lang="en-US">
                <a:cs typeface="Times New Roman"/>
              </a:rPr>
              <a:t>I measure </a:t>
            </a:r>
            <a:r>
              <a:rPr lang="en-US"/>
              <a:t>σ</a:t>
            </a:r>
            <a:r>
              <a:rPr lang="en-US" baseline="-25000"/>
              <a:t>z</a:t>
            </a:r>
            <a:r>
              <a:rPr lang="en-US"/>
              <a:t>; get  either </a:t>
            </a:r>
            <a:r>
              <a:rPr lang="en-US">
                <a:latin typeface="Times New Roman"/>
              </a:rPr>
              <a:t>|</a:t>
            </a:r>
            <a:r>
              <a:rPr lang="en-US"/>
              <a:t>⇑</a:t>
            </a:r>
            <a:r>
              <a:rPr lang="en-US">
                <a:latin typeface="Times New Roman"/>
              </a:rPr>
              <a:t>&gt;</a:t>
            </a:r>
            <a:r>
              <a:rPr lang="en-US"/>
              <a:t> or </a:t>
            </a:r>
            <a:r>
              <a:rPr lang="en-US">
                <a:latin typeface="Times New Roman"/>
              </a:rPr>
              <a:t>|</a:t>
            </a:r>
            <a:r>
              <a:rPr lang="en-US"/>
              <a:t>⇓</a:t>
            </a:r>
            <a:r>
              <a:rPr lang="en-US">
                <a:latin typeface="Times New Roman"/>
              </a:rPr>
              <a:t>&gt;</a:t>
            </a:r>
            <a:r>
              <a:rPr lang="en-US"/>
              <a:t> with equal probability</a:t>
            </a:r>
            <a:endParaRPr lang="en-US" baseline="-25000">
              <a:latin typeface="Times New Roman"/>
              <a:cs typeface="Times New Roman"/>
            </a:endParaRPr>
          </a:p>
          <a:p>
            <a:pPr lvl="1"/>
            <a:r>
              <a:rPr lang="en-US">
                <a:cs typeface="Times New Roman"/>
              </a:rPr>
              <a:t>Nondeterministic “reduction of the wave function</a:t>
            </a:r>
            <a:r>
              <a:rPr lang="en-US">
                <a:latin typeface="Times New Roman"/>
                <a:cs typeface="Times New Roman"/>
              </a:rPr>
              <a:t>”</a:t>
            </a:r>
            <a:endParaRPr lang="en-US">
              <a:latin typeface="Times New Roman"/>
              <a:cs typeface="Times New Roman"/>
            </a:endParaRPr>
          </a:p>
          <a:p>
            <a:r>
              <a:rPr lang="en-US"/>
              <a:t>Electron as before, add the measuring device in some neutral ground state:</a:t>
            </a:r>
          </a:p>
          <a:p>
            <a:pPr marL="1257300" lvl="4" indent="-342900">
              <a:buNone/>
            </a:pPr>
            <a:r>
              <a:rPr lang="en-US">
                <a:latin typeface="Times New Roman"/>
              </a:rPr>
              <a:t>	|ψ&gt; = [ |</a:t>
            </a:r>
            <a:r>
              <a:rPr lang="en-US"/>
              <a:t>⇑,M</a:t>
            </a:r>
            <a:r>
              <a:rPr lang="en-US" baseline="-25000"/>
              <a:t>o</a:t>
            </a:r>
            <a:r>
              <a:rPr lang="en-US">
                <a:latin typeface="Times New Roman"/>
              </a:rPr>
              <a:t>&gt;</a:t>
            </a:r>
            <a:r>
              <a:rPr lang="en-US"/>
              <a:t> + </a:t>
            </a:r>
            <a:r>
              <a:rPr lang="en-US">
                <a:latin typeface="Times New Roman"/>
              </a:rPr>
              <a:t>|</a:t>
            </a:r>
            <a:r>
              <a:rPr lang="en-US"/>
              <a:t>⇓,M</a:t>
            </a:r>
            <a:r>
              <a:rPr lang="en-US" baseline="-25000"/>
              <a:t>o</a:t>
            </a:r>
            <a:r>
              <a:rPr lang="en-US">
                <a:latin typeface="Times New Roman"/>
              </a:rPr>
              <a:t>&gt;</a:t>
            </a:r>
            <a:r>
              <a:rPr lang="en-US"/>
              <a:t> </a:t>
            </a:r>
            <a:r>
              <a:rPr lang="en-US">
                <a:latin typeface="Times New Roman"/>
                <a:cs typeface="Times New Roman"/>
              </a:rPr>
              <a:t>]/√2</a:t>
            </a:r>
            <a:endParaRPr lang="en-US"/>
          </a:p>
          <a:p>
            <a:pPr lvl="1"/>
            <a:r>
              <a:rPr lang="en-US"/>
              <a:t>Electron interacts with device</a:t>
            </a:r>
            <a:r>
              <a:rPr lang="en-US">
                <a:latin typeface="Times New Roman"/>
              </a:rPr>
              <a:t> 			</a:t>
            </a:r>
          </a:p>
          <a:p>
            <a:pPr lvl="2"/>
            <a:r>
              <a:rPr lang="en-US">
                <a:latin typeface="Times New Roman"/>
              </a:rPr>
              <a:t>|ψ&gt; = [ |</a:t>
            </a:r>
            <a:r>
              <a:rPr lang="en-US"/>
              <a:t>⇑,M</a:t>
            </a:r>
            <a:r>
              <a:rPr lang="en-US" baseline="-25000"/>
              <a:t>+</a:t>
            </a:r>
            <a:r>
              <a:rPr lang="en-US">
                <a:latin typeface="Times New Roman"/>
              </a:rPr>
              <a:t>&gt;</a:t>
            </a:r>
            <a:r>
              <a:rPr lang="en-US"/>
              <a:t> + </a:t>
            </a:r>
            <a:r>
              <a:rPr lang="en-US">
                <a:latin typeface="Times New Roman"/>
              </a:rPr>
              <a:t>|</a:t>
            </a:r>
            <a:r>
              <a:rPr lang="en-US"/>
              <a:t>⇓,M</a:t>
            </a:r>
            <a:r>
              <a:rPr lang="en-US" baseline="-25000"/>
              <a:t>-</a:t>
            </a:r>
            <a:r>
              <a:rPr lang="en-US">
                <a:latin typeface="Times New Roman"/>
              </a:rPr>
              <a:t>&gt;</a:t>
            </a:r>
            <a:r>
              <a:rPr lang="en-US"/>
              <a:t> </a:t>
            </a:r>
            <a:r>
              <a:rPr lang="en-US">
                <a:latin typeface="Times New Roman"/>
                <a:cs typeface="Times New Roman"/>
              </a:rPr>
              <a:t>]/√2</a:t>
            </a:r>
          </a:p>
          <a:p>
            <a:pPr lvl="1"/>
            <a:r>
              <a:rPr lang="en-US">
                <a:cs typeface="Times New Roman"/>
              </a:rPr>
              <a:t>I measure </a:t>
            </a:r>
            <a:r>
              <a:rPr lang="en-US"/>
              <a:t>σ</a:t>
            </a:r>
            <a:r>
              <a:rPr lang="en-US" baseline="-25000"/>
              <a:t>z</a:t>
            </a:r>
            <a:r>
              <a:rPr lang="en-US"/>
              <a:t>; get  either </a:t>
            </a:r>
            <a:r>
              <a:rPr lang="en-US">
                <a:latin typeface="Times New Roman"/>
              </a:rPr>
              <a:t>|</a:t>
            </a:r>
            <a:r>
              <a:rPr lang="en-US"/>
              <a:t>⇑, M</a:t>
            </a:r>
            <a:r>
              <a:rPr lang="en-US" baseline="-25000"/>
              <a:t>+</a:t>
            </a:r>
            <a:r>
              <a:rPr lang="en-US">
                <a:latin typeface="Times New Roman"/>
              </a:rPr>
              <a:t>&gt;</a:t>
            </a:r>
            <a:r>
              <a:rPr lang="en-US"/>
              <a:t> or </a:t>
            </a:r>
            <a:r>
              <a:rPr lang="en-US">
                <a:latin typeface="Times New Roman"/>
              </a:rPr>
              <a:t>|</a:t>
            </a:r>
            <a:r>
              <a:rPr lang="en-US"/>
              <a:t>⇓, M</a:t>
            </a:r>
            <a:r>
              <a:rPr lang="en-US" baseline="-25000"/>
              <a:t>-</a:t>
            </a:r>
            <a:r>
              <a:rPr lang="en-US">
                <a:latin typeface="Times New Roman"/>
              </a:rPr>
              <a:t>&gt;</a:t>
            </a:r>
            <a:r>
              <a:rPr lang="en-US"/>
              <a:t> with equal probability</a:t>
            </a:r>
            <a:endParaRPr lang="en-US" baseline="-25000">
              <a:latin typeface="Times New Roman"/>
              <a:cs typeface="Times New Roman"/>
            </a:endParaRPr>
          </a:p>
          <a:p>
            <a:pPr lvl="2"/>
            <a:endParaRPr lang="en-US"/>
          </a:p>
          <a:p>
            <a:pPr lvl="1"/>
            <a:endParaRPr lang="en-US"/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Making it more complicated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Robot “Gort”</a:t>
            </a:r>
          </a:p>
          <a:p>
            <a:r>
              <a:rPr lang="en-US"/>
              <a:t>Add colleague</a:t>
            </a:r>
          </a:p>
          <a:p>
            <a:r>
              <a:rPr lang="en-US"/>
              <a:t>The problem of death</a:t>
            </a:r>
          </a:p>
          <a:p>
            <a:r>
              <a:rPr lang="en-US"/>
              <a:t>Aharonov’s question</a:t>
            </a:r>
          </a:p>
          <a:p>
            <a:pPr lvl="1"/>
            <a:r>
              <a:rPr lang="en-US"/>
              <a:t>“Before you were born, could your father reduce wave packets?”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6292334"/>
            <a:ext cx="53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41:30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would argue that there is...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NO special measurement process</a:t>
            </a:r>
          </a:p>
          <a:p>
            <a:r>
              <a:rPr lang="en-US"/>
              <a:t>NO reduction of the wave function</a:t>
            </a:r>
          </a:p>
          <a:p>
            <a:r>
              <a:rPr lang="en-US"/>
              <a:t>No indeterminacy</a:t>
            </a:r>
          </a:p>
          <a:p>
            <a:r>
              <a:rPr lang="en-US"/>
              <a:t>NOTHING probabilistic in quantum mechanics</a:t>
            </a:r>
          </a:p>
          <a:p>
            <a:r>
              <a:rPr lang="en-US"/>
              <a:t>ONLY deterministic evolution according to Schr</a:t>
            </a:r>
            <a:r>
              <a:rPr lang="en-US"/>
              <a:t>ödinger’s equation</a:t>
            </a:r>
          </a:p>
          <a:p>
            <a:pPr lvl="1"/>
            <a:r>
              <a:rPr lang="en-US"/>
              <a:t>“Ridiculous” – E Schrödinger (1935)</a:t>
            </a:r>
          </a:p>
          <a:p>
            <a:pPr lvl="1"/>
            <a:r>
              <a:rPr lang="en-US"/>
              <a:t>“Absurd” – E.P. Wigner (1960)</a:t>
            </a:r>
          </a:p>
          <a:p>
            <a:pPr lvl="1"/>
            <a:r>
              <a:rPr lang="en-US"/>
              <a:t>“Why do I, the observer, perceive only one of the outcomes?” – Zurek (1990)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N. Mott (1930) asked, “</a:t>
            </a:r>
            <a:r>
              <a:rPr lang="en-US" i="1"/>
              <a:t>If an ionizing particle is emitted in an S-wave at the center of a cloud chamber, why is the ionization track a straight line rather than some spherically symmetric distribution?</a:t>
            </a:r>
            <a:r>
              <a:rPr lang="en-US"/>
              <a:t>”  [Of course, we must assume that particle momentum is unchanged (to within some small angle) when it scatters off an atom.]</a:t>
            </a:r>
          </a:p>
          <a:p>
            <a:r>
              <a:rPr lang="en-US"/>
              <a:t>Let |C&gt; be the state of the cloud chamber. Define a linearity operator L ∋ L</a:t>
            </a:r>
            <a:r>
              <a:rPr lang="en-US"/>
              <a:t>|C&gt;=|C&gt; if the track is straight, L|C&gt; = 0 on states orthogonal to these</a:t>
            </a:r>
          </a:p>
          <a:p>
            <a:pPr>
              <a:buNone/>
            </a:pPr>
            <a:r>
              <a:rPr lang="en-US"/>
              <a:t>		</a:t>
            </a:r>
            <a:r>
              <a:rPr lang="en-US">
                <a:latin typeface="Times New Roman"/>
              </a:rPr>
              <a:t>|ψ&gt; = |</a:t>
            </a:r>
            <a:r>
              <a:rPr lang="en-US">
                <a:latin typeface="Times New Roman"/>
                <a:cs typeface="Times New Roman"/>
              </a:rPr>
              <a:t>φ</a:t>
            </a:r>
            <a:r>
              <a:rPr lang="en-US" baseline="-25000">
                <a:latin typeface="Times New Roman"/>
                <a:cs typeface="Times New Roman"/>
              </a:rPr>
              <a:t>k</a:t>
            </a:r>
            <a:r>
              <a:rPr lang="en-US">
                <a:latin typeface="Times New Roman"/>
              </a:rPr>
              <a:t>, Co&gt; </a:t>
            </a:r>
            <a:r>
              <a:rPr lang="en-US"/>
              <a:t>→ </a:t>
            </a:r>
            <a:r>
              <a:rPr lang="en-US">
                <a:latin typeface="Times New Roman"/>
              </a:rPr>
              <a:t>|ψ</a:t>
            </a:r>
            <a:r>
              <a:rPr lang="en-US" baseline="-25000">
                <a:latin typeface="Times New Roman"/>
              </a:rPr>
              <a:t>0,k</a:t>
            </a:r>
            <a:r>
              <a:rPr lang="en-US">
                <a:latin typeface="Times New Roman"/>
              </a:rPr>
              <a:t>&gt;;</a:t>
            </a:r>
          </a:p>
          <a:p>
            <a:pPr>
              <a:buNone/>
            </a:pPr>
            <a:r>
              <a:rPr lang="en-US">
                <a:cs typeface="Oriya Sangam MN"/>
              </a:rPr>
              <a:t>	a state where particle is concentrated near the center in position and near </a:t>
            </a:r>
            <a:r>
              <a:rPr lang="en-US">
                <a:latin typeface="Times New Roman"/>
                <a:cs typeface="Times New Roman"/>
              </a:rPr>
              <a:t>k</a:t>
            </a:r>
            <a:r>
              <a:rPr lang="en-US">
                <a:cs typeface="Oriya Sangam MN"/>
              </a:rPr>
              <a:t> in momentum.</a:t>
            </a:r>
          </a:p>
          <a:p>
            <a:pPr>
              <a:buNone/>
            </a:pPr>
            <a:endParaRPr lang="en-US">
              <a:cs typeface="Oriya Sangam MN"/>
            </a:endParaRPr>
          </a:p>
          <a:p>
            <a:r>
              <a:rPr lang="en-US"/>
              <a:t>Now consider</a:t>
            </a:r>
          </a:p>
          <a:p>
            <a:pPr>
              <a:buNone/>
            </a:pPr>
            <a:r>
              <a:rPr lang="en-US"/>
              <a:t>		</a:t>
            </a:r>
            <a:r>
              <a:rPr lang="en-US">
                <a:latin typeface="Times New Roman"/>
              </a:rPr>
              <a:t>|ψ</a:t>
            </a:r>
            <a:r>
              <a:rPr lang="en-US" baseline="-25000">
                <a:latin typeface="Times New Roman"/>
              </a:rPr>
              <a:t>c</a:t>
            </a:r>
            <a:r>
              <a:rPr lang="en-US">
                <a:latin typeface="Times New Roman"/>
              </a:rPr>
              <a:t>&gt; = </a:t>
            </a:r>
            <a:r>
              <a:rPr lang="en-US">
                <a:latin typeface="Times New Roman"/>
                <a:cs typeface="Times New Roman"/>
              </a:rPr>
              <a:t>∫dΩ</a:t>
            </a:r>
            <a:r>
              <a:rPr lang="en-US" baseline="-25000">
                <a:latin typeface="Times New Roman"/>
                <a:cs typeface="Times New Roman"/>
              </a:rPr>
              <a:t>k</a:t>
            </a:r>
            <a:r>
              <a:rPr lang="en-US">
                <a:latin typeface="Times New Roman"/>
              </a:rPr>
              <a:t> |</a:t>
            </a:r>
            <a:r>
              <a:rPr lang="en-US">
                <a:latin typeface="Times New Roman"/>
                <a:cs typeface="Times New Roman"/>
              </a:rPr>
              <a:t>φ</a:t>
            </a:r>
            <a:r>
              <a:rPr lang="en-US" baseline="-25000">
                <a:latin typeface="Times New Roman"/>
                <a:cs typeface="Times New Roman"/>
              </a:rPr>
              <a:t>k</a:t>
            </a:r>
            <a:r>
              <a:rPr lang="en-US">
                <a:latin typeface="Times New Roman"/>
              </a:rPr>
              <a:t>, Co&gt; </a:t>
            </a:r>
            <a:r>
              <a:rPr lang="en-US"/>
              <a:t>→ </a:t>
            </a:r>
            <a:r>
              <a:rPr lang="en-US">
                <a:latin typeface="Times New Roman"/>
              </a:rPr>
              <a:t>|ψ</a:t>
            </a:r>
            <a:r>
              <a:rPr lang="en-US" baseline="-25000">
                <a:latin typeface="Times New Roman"/>
              </a:rPr>
              <a:t>c</a:t>
            </a:r>
            <a:r>
              <a:rPr lang="en-US">
                <a:latin typeface="Times New Roman"/>
              </a:rPr>
              <a:t>&gt;= </a:t>
            </a:r>
            <a:r>
              <a:rPr lang="en-US">
                <a:latin typeface="Times New Roman"/>
                <a:cs typeface="Times New Roman"/>
              </a:rPr>
              <a:t>∫dΩ</a:t>
            </a:r>
            <a:r>
              <a:rPr lang="en-US" baseline="-25000">
                <a:latin typeface="Times New Roman"/>
                <a:cs typeface="Times New Roman"/>
              </a:rPr>
              <a:t>k</a:t>
            </a:r>
            <a:r>
              <a:rPr lang="en-US">
                <a:latin typeface="Times New Roman"/>
              </a:rPr>
              <a:t> |ψ</a:t>
            </a:r>
            <a:r>
              <a:rPr lang="en-US" baseline="-25000">
                <a:latin typeface="Times New Roman"/>
              </a:rPr>
              <a:t>0,k</a:t>
            </a:r>
            <a:r>
              <a:rPr lang="en-US">
                <a:latin typeface="Times New Roman"/>
              </a:rPr>
              <a:t>&gt;</a:t>
            </a:r>
          </a:p>
          <a:p>
            <a:pPr>
              <a:buNone/>
            </a:pPr>
            <a:r>
              <a:rPr lang="en-US">
                <a:latin typeface="Times New Roman"/>
              </a:rPr>
              <a:t>	L |ψ</a:t>
            </a:r>
            <a:r>
              <a:rPr lang="en-US" baseline="-25000">
                <a:latin typeface="Times New Roman"/>
              </a:rPr>
              <a:t>c</a:t>
            </a:r>
            <a:r>
              <a:rPr lang="en-US">
                <a:latin typeface="Times New Roman"/>
              </a:rPr>
              <a:t>&gt; = |ψ</a:t>
            </a:r>
            <a:r>
              <a:rPr lang="en-US" baseline="-25000">
                <a:latin typeface="Times New Roman"/>
              </a:rPr>
              <a:t>c</a:t>
            </a:r>
            <a:r>
              <a:rPr lang="en-US">
                <a:latin typeface="Times New Roman"/>
              </a:rPr>
              <a:t>&gt;   </a:t>
            </a:r>
          </a:p>
          <a:p>
            <a:pPr>
              <a:buNone/>
            </a:pPr>
            <a:r>
              <a:rPr lang="en-US" sz="1600"/>
              <a:t>The problem is that people think the particle is a quantum-mechanical system, and the cloud chamber is not.</a:t>
            </a:r>
          </a:p>
          <a:p>
            <a:endParaRPr lang="en-US" sz="1600"/>
          </a:p>
          <a:p>
            <a:pPr>
              <a:buNone/>
            </a:pPr>
            <a:endParaRPr lang="en-US">
              <a:cs typeface="Oriya Sangam M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/>
              <a:t>Back to Zurek’s question:</a:t>
            </a:r>
          </a:p>
          <a:p>
            <a:pPr lvl="1"/>
            <a:r>
              <a:rPr lang="en-US"/>
              <a:t>The observer’s consciousness is part of the system</a:t>
            </a:r>
          </a:p>
          <a:p>
            <a:pPr lvl="1"/>
            <a:r>
              <a:rPr lang="en-US"/>
              <a:t>Hilbert space of states of observer </a:t>
            </a:r>
            <a:r>
              <a:rPr lang="en-US">
                <a:latin typeface="Times New Roman"/>
                <a:cs typeface="Times New Roman"/>
              </a:rPr>
              <a:t>|S&gt; ∈ </a:t>
            </a:r>
            <a:r>
              <a:rPr lang="en-US">
                <a:latin typeface="Edwardian Script ITC"/>
                <a:cs typeface="Edwardian Script ITC"/>
              </a:rPr>
              <a:t>H</a:t>
            </a:r>
            <a:r>
              <a:rPr lang="en-US" baseline="-25000">
                <a:cs typeface="Seravek ExtraLight"/>
              </a:rPr>
              <a:t>S</a:t>
            </a:r>
          </a:p>
          <a:p>
            <a:r>
              <a:rPr lang="en-US"/>
              <a:t>Introduce D, the “definiteness operator”</a:t>
            </a:r>
          </a:p>
          <a:p>
            <a:pPr lvl="1"/>
            <a:r>
              <a:rPr lang="en-US"/>
              <a:t>D </a:t>
            </a:r>
            <a:r>
              <a:rPr lang="en-US"/>
              <a:t>|S&gt; = |S&gt; if observer is sure he’s observed one of the outcomes; 0 on states orthogonal to these</a:t>
            </a:r>
          </a:p>
          <a:p>
            <a:r>
              <a:rPr lang="en-US"/>
              <a:t>Same story as Mott’s cloud chamber</a:t>
            </a:r>
          </a:p>
          <a:p>
            <a:pPr lvl="1"/>
            <a:r>
              <a:rPr lang="en-US"/>
              <a:t>(argument on previous slide repeats)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Classical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/>
              <a:t>Suppose we have an infinite sequence of ±1, or equivalently a sequence </a:t>
            </a:r>
            <a:r>
              <a:rPr lang="en-US"/>
              <a:t>σ</a:t>
            </a:r>
            <a:r>
              <a:rPr lang="en-US" baseline="-25000"/>
              <a:t>r</a:t>
            </a:r>
            <a:r>
              <a:rPr lang="en-US"/>
              <a:t>(r=1,2,...)</a:t>
            </a:r>
          </a:p>
          <a:p>
            <a:pPr lvl="1"/>
            <a:r>
              <a:rPr lang="en-US"/>
              <a:t>Sequence of independent random flips of a fair coin if </a:t>
            </a:r>
            <a:r>
              <a:rPr lang="en-US">
                <a:latin typeface="Times New Roman"/>
                <a:cs typeface="Times New Roman"/>
              </a:rPr>
              <a:t>&lt;</a:t>
            </a:r>
            <a:r>
              <a:rPr lang="en-US">
                <a:latin typeface="Times New Roman"/>
                <a:cs typeface="Times New Roman"/>
              </a:rPr>
              <a:t>σ&gt; = lim</a:t>
            </a:r>
            <a:r>
              <a:rPr lang="en-US" baseline="-25000">
                <a:latin typeface="Times New Roman"/>
                <a:cs typeface="Times New Roman"/>
              </a:rPr>
              <a:t>N-&gt;</a:t>
            </a:r>
            <a:r>
              <a:rPr lang="en-US" baseline="-25000">
                <a:latin typeface="Times New Roman"/>
                <a:cs typeface="Times New Roman"/>
              </a:rPr>
              <a:t>∞</a:t>
            </a:r>
            <a:r>
              <a:rPr lang="en-US">
                <a:latin typeface="Times New Roman"/>
                <a:cs typeface="Times New Roman"/>
              </a:rPr>
              <a:t> (1/N)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0</a:t>
            </a:r>
            <a:r>
              <a:rPr lang="en-US" baseline="30000">
                <a:latin typeface="Times New Roman"/>
                <a:cs typeface="Times New Roman"/>
              </a:rPr>
              <a:t>N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r  </a:t>
            </a:r>
            <a:r>
              <a:rPr lang="en-US">
                <a:latin typeface="Times New Roman"/>
                <a:cs typeface="Times New Roman"/>
              </a:rPr>
              <a:t>= 0</a:t>
            </a:r>
          </a:p>
          <a:p>
            <a:pPr lvl="1"/>
            <a:r>
              <a:rPr lang="en-US">
                <a:cs typeface="Times New Roman"/>
              </a:rPr>
              <a:t>also correlation </a:t>
            </a:r>
            <a:r>
              <a:rPr lang="en-US">
                <a:latin typeface="Times New Roman"/>
                <a:cs typeface="Times New Roman"/>
              </a:rPr>
              <a:t>&lt;σ</a:t>
            </a:r>
            <a:r>
              <a:rPr lang="en-US" baseline="30000">
                <a:latin typeface="Times New Roman"/>
                <a:cs typeface="Times New Roman"/>
              </a:rPr>
              <a:t>a</a:t>
            </a:r>
            <a:r>
              <a:rPr lang="en-US">
                <a:latin typeface="Times New Roman"/>
                <a:cs typeface="Times New Roman"/>
              </a:rPr>
              <a:t>&gt; = lim</a:t>
            </a:r>
            <a:r>
              <a:rPr lang="en-US" baseline="-25000">
                <a:latin typeface="Times New Roman"/>
                <a:cs typeface="Times New Roman"/>
              </a:rPr>
              <a:t>N-&gt;∞</a:t>
            </a:r>
            <a:r>
              <a:rPr lang="en-US">
                <a:latin typeface="Times New Roman"/>
                <a:cs typeface="Times New Roman"/>
              </a:rPr>
              <a:t> (1/N) Σ</a:t>
            </a:r>
            <a:r>
              <a:rPr lang="en-US" baseline="-25000">
                <a:latin typeface="Times New Roman"/>
                <a:cs typeface="Times New Roman"/>
              </a:rPr>
              <a:t>0</a:t>
            </a:r>
            <a:r>
              <a:rPr lang="en-US" baseline="30000">
                <a:latin typeface="Times New Roman"/>
                <a:cs typeface="Times New Roman"/>
              </a:rPr>
              <a:t>N 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r</a:t>
            </a:r>
            <a:r>
              <a:rPr lang="en-US">
                <a:latin typeface="Times New Roman"/>
                <a:cs typeface="Times New Roman"/>
              </a:rPr>
              <a:t>σ</a:t>
            </a:r>
            <a:r>
              <a:rPr lang="en-US" baseline="-25000">
                <a:latin typeface="Times New Roman"/>
                <a:cs typeface="Times New Roman"/>
              </a:rPr>
              <a:t>r-a   </a:t>
            </a:r>
            <a:r>
              <a:rPr lang="en-US">
                <a:latin typeface="Times New Roman"/>
                <a:cs typeface="Times New Roman"/>
              </a:rPr>
              <a:t>= 0</a:t>
            </a:r>
          </a:p>
          <a:p>
            <a:pPr lvl="1"/>
            <a:r>
              <a:rPr lang="en-US">
                <a:cs typeface="Times New Roman"/>
              </a:rPr>
              <a:t>and triplets, and so forth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en-US"/>
              <a:t>A quick review of (vernacular) quantum mechanics</a:t>
            </a:r>
          </a:p>
          <a:p>
            <a:pPr marL="514350" indent="-514350">
              <a:buFont typeface="+mj-ea"/>
              <a:buAutoNum type="circleNumDbPlain"/>
            </a:pPr>
            <a:r>
              <a:rPr lang="en-US"/>
              <a:t>Better than Bell:  The GHZM effect</a:t>
            </a:r>
          </a:p>
          <a:p>
            <a:pPr marL="514350" indent="-514350">
              <a:buFont typeface="+mj-ea"/>
              <a:buAutoNum type="circleNumDbPlain"/>
            </a:pPr>
            <a:r>
              <a:rPr lang="en-US"/>
              <a:t>The return of Schr</a:t>
            </a:r>
            <a:r>
              <a:rPr lang="en-US"/>
              <a:t>ödinger’s cat</a:t>
            </a:r>
          </a:p>
          <a:p>
            <a:pPr marL="514350" indent="-514350">
              <a:buFont typeface="+mj-ea"/>
              <a:buAutoNum type="circleNumDbPlain"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4343400"/>
            <a:ext cx="838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There is no representation, express or implied, that any part of this lecture is original.*</a:t>
            </a:r>
          </a:p>
          <a:p>
            <a:endParaRPr lang="en-US" sz="2400"/>
          </a:p>
          <a:p>
            <a:r>
              <a:rPr lang="en-US" sz="2400"/>
              <a:t>* Or that any account is taken of classical or quantum gravity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Quantum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>
                <a:cs typeface="Times New Roman"/>
              </a:rPr>
              <a:t>Consider an infinite sequence of </a:t>
            </a:r>
            <a:r>
              <a:rPr lang="en-US"/>
              <a:t>σ</a:t>
            </a:r>
            <a:r>
              <a:rPr lang="en-US" baseline="-25000"/>
              <a:t>z</a:t>
            </a:r>
          </a:p>
          <a:p>
            <a:pPr lvl="1"/>
            <a:r>
              <a:rPr lang="en-US">
                <a:cs typeface="Times New Roman"/>
              </a:rPr>
              <a:t>average value of </a:t>
            </a:r>
            <a:r>
              <a:rPr lang="en-US"/>
              <a:t>σ</a:t>
            </a:r>
            <a:r>
              <a:rPr lang="en-US" baseline="-25000"/>
              <a:t>z </a:t>
            </a:r>
            <a:r>
              <a:rPr lang="en-US"/>
              <a:t>is guaranteed to be zero</a:t>
            </a:r>
            <a:r>
              <a:rPr lang="en-US">
                <a:cs typeface="Times New Roman"/>
              </a:rPr>
              <a:t> </a:t>
            </a:r>
            <a:endParaRPr lang="en-US">
              <a:cs typeface="Times New Roman"/>
            </a:endParaRPr>
          </a:p>
          <a:p>
            <a:r>
              <a:rPr lang="en-US"/>
              <a:t>σ</a:t>
            </a:r>
            <a:r>
              <a:rPr lang="en-US" baseline="-25000"/>
              <a:t>z</a:t>
            </a:r>
            <a:r>
              <a:rPr lang="en-US" baseline="30000"/>
              <a:t>r</a:t>
            </a:r>
            <a:r>
              <a:rPr lang="en-US"/>
              <a:t>σ</a:t>
            </a:r>
            <a:r>
              <a:rPr lang="en-US" baseline="-25000"/>
              <a:t>z</a:t>
            </a:r>
            <a:r>
              <a:rPr lang="en-US" baseline="30000"/>
              <a:t>s</a:t>
            </a:r>
            <a:r>
              <a:rPr lang="en-US">
                <a:latin typeface="Times New Roman"/>
              </a:rPr>
              <a:t>|ψ&gt; = </a:t>
            </a:r>
            <a:r>
              <a:rPr lang="en-US"/>
              <a:t>δ</a:t>
            </a:r>
            <a:r>
              <a:rPr lang="en-US" baseline="-25000"/>
              <a:t>rs</a:t>
            </a:r>
          </a:p>
          <a:p>
            <a:pPr>
              <a:buNone/>
            </a:pPr>
            <a:r>
              <a:rPr lang="en-US"/>
              <a:t>∴ </a:t>
            </a:r>
            <a:r>
              <a:rPr lang="en-US">
                <a:latin typeface="Times New Roman"/>
                <a:cs typeface="Times New Roman"/>
              </a:rPr>
              <a:t>lim</a:t>
            </a:r>
            <a:r>
              <a:rPr lang="en-US" baseline="-25000">
                <a:latin typeface="Times New Roman"/>
                <a:cs typeface="Times New Roman"/>
              </a:rPr>
              <a:t>N-&gt;∞</a:t>
            </a:r>
            <a:r>
              <a:rPr lang="en-US">
                <a:latin typeface="Times New Roman"/>
                <a:cs typeface="Times New Roman"/>
              </a:rPr>
              <a:t> ||</a:t>
            </a:r>
            <a:r>
              <a:rPr lang="en-US"/>
              <a:t>σ</a:t>
            </a:r>
            <a:r>
              <a:rPr lang="en-US" baseline="-25000"/>
              <a:t>z</a:t>
            </a:r>
            <a:r>
              <a:rPr lang="en-US" baseline="30000"/>
              <a:t>N</a:t>
            </a:r>
            <a:r>
              <a:rPr lang="en-US">
                <a:latin typeface="Times New Roman"/>
              </a:rPr>
              <a:t>|ψ&gt;||</a:t>
            </a:r>
            <a:r>
              <a:rPr lang="en-US" baseline="30000">
                <a:latin typeface="Times New Roman"/>
              </a:rPr>
              <a:t>2</a:t>
            </a:r>
            <a:r>
              <a:rPr lang="en-US">
                <a:latin typeface="Times New Roman"/>
              </a:rPr>
              <a:t> = </a:t>
            </a:r>
            <a:r>
              <a:rPr lang="en-US">
                <a:latin typeface="Times New Roman"/>
                <a:cs typeface="Times New Roman"/>
              </a:rPr>
              <a:t>lim</a:t>
            </a:r>
            <a:r>
              <a:rPr lang="en-US" baseline="-25000">
                <a:latin typeface="Times New Roman"/>
                <a:cs typeface="Times New Roman"/>
              </a:rPr>
              <a:t>N-&gt;∞ </a:t>
            </a:r>
            <a:r>
              <a:rPr lang="en-US">
                <a:latin typeface="Times New Roman"/>
                <a:cs typeface="Times New Roman"/>
              </a:rPr>
              <a:t>(1/N</a:t>
            </a:r>
            <a:r>
              <a:rPr lang="en-US" baseline="30000">
                <a:latin typeface="Times New Roman"/>
                <a:cs typeface="Times New Roman"/>
              </a:rPr>
              <a:t>2</a:t>
            </a:r>
            <a:r>
              <a:rPr lang="en-US">
                <a:latin typeface="Times New Roman"/>
                <a:cs typeface="Times New Roman"/>
              </a:rPr>
              <a:t>) N = 0</a:t>
            </a:r>
          </a:p>
          <a:p>
            <a:pPr>
              <a:buNone/>
            </a:pPr>
            <a:endParaRPr lang="en-US"/>
          </a:p>
          <a:p>
            <a:r>
              <a:rPr lang="en-US">
                <a:cs typeface="Times New Roman"/>
              </a:rPr>
              <a:t>This is a definite deterministic state</a:t>
            </a:r>
          </a:p>
          <a:p>
            <a:pPr lvl="1"/>
            <a:r>
              <a:rPr lang="en-US">
                <a:cs typeface="Times New Roman"/>
              </a:rPr>
              <a:t>definitely a random sequence</a:t>
            </a:r>
          </a:p>
          <a:p>
            <a:pPr lvl="1"/>
            <a:endParaRPr lang="en-US">
              <a:cs typeface="Times New Roman"/>
            </a:endParaRPr>
          </a:p>
          <a:p>
            <a:r>
              <a:rPr lang="en-US">
                <a:cs typeface="Times New Roman"/>
              </a:rPr>
              <a:t>Impossible in classical mechanics</a:t>
            </a:r>
          </a:p>
          <a:p>
            <a:r>
              <a:rPr lang="en-US">
                <a:cs typeface="Times New Roman"/>
              </a:rPr>
              <a:t>Stoppard’s Wittgenstein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Some Things Everyone Knows</a:t>
            </a:r>
            <a:br>
              <a:rPr lang="en-US"/>
            </a:br>
            <a:r>
              <a:rPr lang="en-US"/>
              <a:t>(Even if not everyone we ??? them)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The state of a physical system at a fixed time si a vector in a Hilbert space |ψ&gt;, normalized such that &lt;ψ|ψ&gt; = 1</a:t>
            </a:r>
          </a:p>
          <a:p>
            <a:r>
              <a:rPr lang="en-US"/>
              <a:t>It evolves in time according to	</a:t>
            </a:r>
          </a:p>
          <a:p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The Hamiltonian, some self-adjoint linear operator	</a:t>
            </a:r>
            <a:endParaRPr lang="en-US">
              <a:latin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3373903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>
                <a:latin typeface="Times New Roman"/>
              </a:rPr>
              <a:t>i</a:t>
            </a:r>
            <a:r>
              <a:rPr lang="en-US" sz="2400">
                <a:latin typeface="Times New Roman"/>
              </a:rPr>
              <a:t> d/dt |ψ&gt; = H |ψ&gt;</a:t>
            </a:r>
            <a:endParaRPr lang="en-US" sz="2400"/>
          </a:p>
        </p:txBody>
      </p:sp>
      <p:cxnSp>
        <p:nvCxnSpPr>
          <p:cNvPr id="7" name="Curved Connector 6"/>
          <p:cNvCxnSpPr/>
          <p:nvPr/>
        </p:nvCxnSpPr>
        <p:spPr>
          <a:xfrm rot="16200000">
            <a:off x="3048000" y="3835568"/>
            <a:ext cx="1447800" cy="12698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/>
          </a:bodyPr>
          <a:lstStyle/>
          <a:p>
            <a:r>
              <a:rPr lang="en-US"/>
              <a:t>Some (maybe all) self-adjoint operators are “observables”</a:t>
            </a:r>
          </a:p>
          <a:p>
            <a:r>
              <a:rPr lang="en-US"/>
              <a:t>If </a:t>
            </a:r>
            <a:r>
              <a:rPr lang="en-US">
                <a:latin typeface="Times New Roman"/>
              </a:rPr>
              <a:t>|ψ&gt; </a:t>
            </a:r>
            <a:r>
              <a:rPr lang="en-US"/>
              <a:t>is an eigenstate of the observable A with eigenvalue </a:t>
            </a:r>
            <a:r>
              <a:rPr lang="en-US" i="1">
                <a:latin typeface="Times New Roman"/>
              </a:rPr>
              <a:t>a</a:t>
            </a:r>
          </a:p>
          <a:p>
            <a:endParaRPr lang="en-US" i="1">
              <a:latin typeface="Times New Roman"/>
            </a:endParaRPr>
          </a:p>
          <a:p>
            <a:pPr>
              <a:buNone/>
            </a:pPr>
            <a:r>
              <a:rPr lang="en-US"/>
              <a:t>Then we say, “the value of A is certain to be observed to be </a:t>
            </a:r>
            <a:r>
              <a:rPr lang="en-US" i="1">
                <a:latin typeface="Times New Roman"/>
              </a:rPr>
              <a:t>a.</a:t>
            </a:r>
            <a:r>
              <a:rPr lang="en-US" i="1"/>
              <a:t>”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[Strictly speaking, just a definition, but there is an implicit promise (cf. F=ma)]</a:t>
            </a:r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600" y="2590800"/>
            <a:ext cx="26518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>
                <a:latin typeface="Times New Roman"/>
              </a:rPr>
              <a:t>A|ψ&gt; = </a:t>
            </a:r>
            <a:r>
              <a:rPr lang="en-US" sz="3600" i="1">
                <a:latin typeface="Times New Roman"/>
              </a:rPr>
              <a:t>a</a:t>
            </a:r>
            <a:r>
              <a:rPr lang="en-US" sz="3600">
                <a:latin typeface="Times New Roman"/>
              </a:rPr>
              <a:t> |ψ&gt;</a:t>
            </a:r>
            <a:endParaRPr 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599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Every measurement of A yields one of “the eigenvalues” of A. The probability of finding a particular eigenvalue a is </a:t>
            </a:r>
          </a:p>
          <a:p>
            <a:endParaRPr lang="en-US"/>
          </a:p>
          <a:p>
            <a:endParaRPr lang="en-US"/>
          </a:p>
          <a:p>
            <a:pPr>
              <a:buNone/>
            </a:pPr>
            <a:r>
              <a:rPr lang="en-US"/>
              <a:t>Where P(A;a) is the projection operator on the subspace of states with eigenvalue a.  (I assume, for notational simplicit, that A has only a discrete spectrum.)  If </a:t>
            </a:r>
            <a:r>
              <a:rPr lang="en-US" i="1">
                <a:latin typeface="Times New Roman"/>
                <a:cs typeface="Times New Roman"/>
              </a:rPr>
              <a:t>a</a:t>
            </a:r>
            <a:r>
              <a:rPr lang="en-US"/>
              <a:t> has been measured then the state of the system after the measurement is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Much more about this later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1600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/>
              </a:rPr>
              <a:t>|| </a:t>
            </a:r>
            <a:r>
              <a:rPr lang="en-US" sz="3600"/>
              <a:t>P(A;a)</a:t>
            </a:r>
            <a:r>
              <a:rPr lang="en-US" sz="3600">
                <a:latin typeface="Times New Roman"/>
              </a:rPr>
              <a:t> |ψ&gt; ||</a:t>
            </a:r>
            <a:r>
              <a:rPr lang="en-US" sz="3600" baseline="30000">
                <a:latin typeface="Times New Roman"/>
              </a:rPr>
              <a:t>2</a:t>
            </a:r>
            <a:endParaRPr lang="en-US" sz="3600" baseline="30000"/>
          </a:p>
        </p:txBody>
      </p:sp>
      <p:sp>
        <p:nvSpPr>
          <p:cNvPr id="5" name="TextBox 4"/>
          <p:cNvSpPr txBox="1"/>
          <p:nvPr/>
        </p:nvSpPr>
        <p:spPr>
          <a:xfrm>
            <a:off x="2895600" y="510539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/>
              </a:rPr>
              <a:t>|| </a:t>
            </a:r>
            <a:r>
              <a:rPr lang="en-US" sz="3600"/>
              <a:t>P(A;a)</a:t>
            </a:r>
            <a:r>
              <a:rPr lang="en-US" sz="3600">
                <a:latin typeface="Times New Roman"/>
              </a:rPr>
              <a:t> |ψ&gt; ||</a:t>
            </a:r>
            <a:endParaRPr lang="en-US" sz="3600" baseline="30000"/>
          </a:p>
        </p:txBody>
      </p:sp>
      <p:sp>
        <p:nvSpPr>
          <p:cNvPr id="6" name="TextBox 5"/>
          <p:cNvSpPr txBox="1"/>
          <p:nvPr/>
        </p:nvSpPr>
        <p:spPr>
          <a:xfrm>
            <a:off x="3200400" y="4459068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P(A;a)</a:t>
            </a:r>
            <a:r>
              <a:rPr lang="en-US" sz="3600">
                <a:latin typeface="Times New Roman"/>
              </a:rPr>
              <a:t> |ψ&gt;</a:t>
            </a:r>
            <a:endParaRPr lang="en-US" sz="3600" baseline="30000"/>
          </a:p>
        </p:txBody>
      </p:sp>
      <p:cxnSp>
        <p:nvCxnSpPr>
          <p:cNvPr id="8" name="Straight Connector 7"/>
          <p:cNvCxnSpPr/>
          <p:nvPr/>
        </p:nvCxnSpPr>
        <p:spPr>
          <a:xfrm>
            <a:off x="2667000" y="5105399"/>
            <a:ext cx="3200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 for the next 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A. Einstein, B. Podolsky, N Rosen, </a:t>
            </a:r>
            <a:r>
              <a:rPr lang="en-US" i="1"/>
              <a:t>Phys. Rev. </a:t>
            </a:r>
            <a:r>
              <a:rPr lang="en-US" b="1"/>
              <a:t>47 </a:t>
            </a:r>
            <a:r>
              <a:rPr lang="en-US"/>
              <a:t>(1935) 777.</a:t>
            </a:r>
          </a:p>
          <a:p>
            <a:r>
              <a:rPr lang="en-US"/>
              <a:t>J. S. Bell, </a:t>
            </a:r>
            <a:r>
              <a:rPr lang="en-US" i="1"/>
              <a:t>Rev. Mod. Phys. </a:t>
            </a:r>
            <a:r>
              <a:rPr lang="en-US" b="1"/>
              <a:t>38 </a:t>
            </a:r>
            <a:r>
              <a:rPr lang="en-US"/>
              <a:t>(1964) 403</a:t>
            </a:r>
          </a:p>
          <a:p>
            <a:r>
              <a:rPr lang="en-US"/>
              <a:t> – </a:t>
            </a:r>
            <a:r>
              <a:rPr lang="en-US" i="1"/>
              <a:t>Physics </a:t>
            </a:r>
            <a:r>
              <a:rPr lang="en-US" b="1"/>
              <a:t>1</a:t>
            </a:r>
            <a:r>
              <a:rPr lang="en-US"/>
              <a:t> (1964), 195.</a:t>
            </a:r>
          </a:p>
          <a:p>
            <a:r>
              <a:rPr lang="en-US"/>
              <a:t>N. D. Mermin, </a:t>
            </a:r>
            <a:r>
              <a:rPr lang="en-US" i="1"/>
              <a:t>Physics Today</a:t>
            </a:r>
            <a:r>
              <a:rPr lang="en-US"/>
              <a:t>, April 1985, p.38</a:t>
            </a:r>
          </a:p>
          <a:p>
            <a:r>
              <a:rPr lang="en-US"/>
              <a:t>D Greenberger, M. Horne, A. Shimony, A. Zeilinger Am. J Phys </a:t>
            </a:r>
            <a:r>
              <a:rPr lang="en-US" b="1"/>
              <a:t>58</a:t>
            </a:r>
            <a:r>
              <a:rPr lang="en-US"/>
              <a:t>, (1990) 1131</a:t>
            </a:r>
          </a:p>
          <a:p>
            <a:r>
              <a:rPr lang="en-US"/>
              <a:t>N.D. Mermin, </a:t>
            </a:r>
            <a:r>
              <a:rPr lang="en-US" i="1"/>
              <a:t>Am. J. Phys. </a:t>
            </a:r>
            <a:r>
              <a:rPr lang="en-US" b="1"/>
              <a:t>58 </a:t>
            </a:r>
            <a:r>
              <a:rPr lang="en-US"/>
              <a:t>(1990), 731.</a:t>
            </a:r>
          </a:p>
          <a:p>
            <a:r>
              <a:rPr lang="en-US"/>
              <a:t>  – </a:t>
            </a:r>
            <a:r>
              <a:rPr lang="en-US" i="1"/>
              <a:t>Physics Today</a:t>
            </a:r>
            <a:r>
              <a:rPr lang="en-US"/>
              <a:t>, June 1990, p.9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752600"/>
          </a:xfrm>
        </p:spPr>
        <p:txBody>
          <a:bodyPr>
            <a:normAutofit/>
          </a:bodyPr>
          <a:lstStyle/>
          <a:p>
            <a:r>
              <a:rPr lang="en-US" sz="2800"/>
              <a:t>Dr. Diehard neither believes in nor understands quantum mechanics.  “Deep down, it’s all classical!”</a:t>
            </a:r>
          </a:p>
          <a:p>
            <a:r>
              <a:rPr lang="en-US" sz="2800"/>
              <a:t>Probabilistic? “Just classical probability!”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28194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“subquantum” or “hidden” variables; may be very many; may involve “apparatus” as well as “system”</a:t>
            </a:r>
          </a:p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2819400"/>
            <a:ext cx="1658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/>
              <a:t>A = A(a)</a:t>
            </a:r>
            <a:endParaRPr lang="en-US" sz="3600"/>
          </a:p>
        </p:txBody>
      </p:sp>
      <p:cxnSp>
        <p:nvCxnSpPr>
          <p:cNvPr id="7" name="Curved Connector 6"/>
          <p:cNvCxnSpPr>
            <a:stCxn id="4" idx="1"/>
            <a:endCxn id="5" idx="3"/>
          </p:cNvCxnSpPr>
          <p:nvPr/>
        </p:nvCxnSpPr>
        <p:spPr>
          <a:xfrm rot="10800000">
            <a:off x="3563702" y="3142567"/>
            <a:ext cx="1313098" cy="27699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2600" y="4191000"/>
            <a:ext cx="5437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/>
              <a:t>Prob{A=a} = </a:t>
            </a:r>
            <a:r>
              <a:rPr lang="en-US" sz="3600"/>
              <a:t>∫θ(a-A(</a:t>
            </a:r>
            <a:r>
              <a:rPr lang="en-US" sz="3600"/>
              <a:t>μ</a:t>
            </a:r>
            <a:r>
              <a:rPr lang="en-US" sz="3600"/>
              <a:t>))dμ(x)</a:t>
            </a:r>
            <a:r>
              <a:rPr lang="en-US" sz="3600"/>
              <a:t> </a:t>
            </a:r>
            <a:endParaRPr lang="en-US" sz="3600"/>
          </a:p>
        </p:txBody>
      </p:sp>
      <p:sp>
        <p:nvSpPr>
          <p:cNvPr id="9" name="TextBox 8"/>
          <p:cNvSpPr txBox="1"/>
          <p:nvPr/>
        </p:nvSpPr>
        <p:spPr>
          <a:xfrm>
            <a:off x="3563702" y="5334001"/>
            <a:ext cx="5123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Probability distribution for the hidden variables – a result of our ignorance of some quantum reality.</a:t>
            </a:r>
          </a:p>
          <a:p>
            <a:endParaRPr lang="en-US"/>
          </a:p>
        </p:txBody>
      </p:sp>
      <p:cxnSp>
        <p:nvCxnSpPr>
          <p:cNvPr id="11" name="Curved Connector 10"/>
          <p:cNvCxnSpPr>
            <a:stCxn id="9" idx="0"/>
          </p:cNvCxnSpPr>
          <p:nvPr/>
        </p:nvCxnSpPr>
        <p:spPr>
          <a:xfrm rot="5400000" flipH="1" flipV="1">
            <a:off x="5920134" y="4929536"/>
            <a:ext cx="609583" cy="19934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6400800"/>
            <a:ext cx="808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Something else down here; SC is talking about Bell’s paper &amp; deBroglie’s pilot waves.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/>
        </p:nvCxnSpPr>
        <p:spPr>
          <a:xfrm rot="5400000">
            <a:off x="1600994" y="2513806"/>
            <a:ext cx="3505200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62200" y="2514600"/>
            <a:ext cx="426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62200" y="609600"/>
            <a:ext cx="761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/>
                <a:cs typeface="Times New Roman"/>
              </a:rPr>
              <a:t>t</a:t>
            </a:r>
            <a:r>
              <a:rPr lang="en-US">
                <a:latin typeface="Times New Roman"/>
                <a:cs typeface="Times New Roman"/>
              </a:rPr>
              <a:t> (yrs)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9400" y="2331522"/>
            <a:ext cx="127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/>
                <a:cs typeface="Times New Roman"/>
              </a:rPr>
              <a:t>x</a:t>
            </a:r>
            <a:r>
              <a:rPr lang="en-US">
                <a:latin typeface="Times New Roman"/>
                <a:cs typeface="Times New Roman"/>
              </a:rPr>
              <a:t> (light yrs)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34571" y="2145268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1775936"/>
            <a:ext cx="31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9200" y="2700854"/>
            <a:ext cx="2209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B’</a:t>
            </a:r>
          </a:p>
          <a:p>
            <a:r>
              <a:rPr lang="en-US" sz="1400"/>
              <a:t>(same event; different frame of reference)</a:t>
            </a:r>
          </a:p>
        </p:txBody>
      </p:sp>
      <p:sp>
        <p:nvSpPr>
          <p:cNvPr id="17" name="Oval 16"/>
          <p:cNvSpPr/>
          <p:nvPr/>
        </p:nvSpPr>
        <p:spPr>
          <a:xfrm>
            <a:off x="49530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53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312884" y="247468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9600" y="48006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But spacelike-separated measurements can not interfere with each other (unless we have propagation of influence backward in time)</a:t>
            </a:r>
          </a:p>
          <a:p>
            <a:endParaRPr lang="en-US"/>
          </a:p>
          <a:p>
            <a:r>
              <a:rPr lang="en-US"/>
              <a:t>We now have a contradiction with the predictions of quantum mechanics for simple systems.  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752600" y="838200"/>
            <a:ext cx="3505200" cy="304800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ot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34295" y="424934"/>
            <a:ext cx="777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/>
                <a:cs typeface="Times New Roman"/>
              </a:rPr>
              <a:t>x</a:t>
            </a:r>
            <a:r>
              <a:rPr lang="en-US">
                <a:latin typeface="Times New Roman"/>
                <a:cs typeface="Times New Roman"/>
              </a:rPr>
              <a:t> = </a:t>
            </a:r>
            <a:r>
              <a:rPr lang="en-US" i="1">
                <a:latin typeface="Times New Roman"/>
                <a:cs typeface="Times New Roman"/>
              </a:rPr>
              <a:t>ct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277" y="4920734"/>
            <a:ext cx="305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Fig. 2  The Diehard Experiment</a:t>
            </a:r>
          </a:p>
        </p:txBody>
      </p:sp>
      <p:sp>
        <p:nvSpPr>
          <p:cNvPr id="5" name="Oval 4"/>
          <p:cNvSpPr/>
          <p:nvPr/>
        </p:nvSpPr>
        <p:spPr>
          <a:xfrm>
            <a:off x="1219200" y="609600"/>
            <a:ext cx="1219200" cy="1143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36576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1600200" y="39243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2971800" y="36576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10" name="Straight Arrow Connector 9"/>
          <p:cNvCxnSpPr>
            <a:stCxn id="5" idx="4"/>
            <a:endCxn id="7" idx="0"/>
          </p:cNvCxnSpPr>
          <p:nvPr/>
        </p:nvCxnSpPr>
        <p:spPr>
          <a:xfrm rot="16200000" flipH="1">
            <a:off x="762000" y="2819400"/>
            <a:ext cx="21717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6" idx="0"/>
          </p:cNvCxnSpPr>
          <p:nvPr/>
        </p:nvCxnSpPr>
        <p:spPr>
          <a:xfrm rot="5400000">
            <a:off x="-51570" y="2208282"/>
            <a:ext cx="2072388" cy="826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5"/>
            <a:endCxn id="8" idx="0"/>
          </p:cNvCxnSpPr>
          <p:nvPr/>
        </p:nvCxnSpPr>
        <p:spPr>
          <a:xfrm rot="16200000" flipH="1">
            <a:off x="1712982" y="2132082"/>
            <a:ext cx="2072388" cy="978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1824" y="5715000"/>
            <a:ext cx="2933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Observers 1,2,&amp;3 are several light-minutes apart.</a:t>
            </a:r>
          </a:p>
          <a:p>
            <a:pPr algn="ctr"/>
            <a:r>
              <a:rPr lang="en-US"/>
              <a:t>Each has a dual cryptometer.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67400" y="1219200"/>
            <a:ext cx="2286000" cy="297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IMG_0301.PNG"/>
          <p:cNvPicPr>
            <a:picLocks noChangeAspect="1"/>
          </p:cNvPicPr>
          <p:nvPr/>
        </p:nvPicPr>
        <p:blipFill>
          <a:blip r:embed="rId2">
            <a:duotone>
              <a:srgbClr val="FF6600"/>
              <a:srgbClr val="FFF1C1"/>
            </a:duotone>
          </a:blip>
          <a:stretch>
            <a:fillRect/>
          </a:stretch>
        </p:blipFill>
        <p:spPr>
          <a:xfrm>
            <a:off x="6476999" y="533400"/>
            <a:ext cx="518984" cy="685800"/>
          </a:xfrm>
          <a:prstGeom prst="rect">
            <a:avLst/>
          </a:prstGeom>
        </p:spPr>
      </p:pic>
      <p:pic>
        <p:nvPicPr>
          <p:cNvPr id="28" name="Picture 27" descr="IMG_03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399" y="533400"/>
            <a:ext cx="518984" cy="6858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570621" y="5107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+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16587" y="515258"/>
            <a:ext cx="278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-</a:t>
            </a:r>
          </a:p>
        </p:txBody>
      </p:sp>
      <p:cxnSp>
        <p:nvCxnSpPr>
          <p:cNvPr id="32" name="Straight Arrow Connector 31"/>
          <p:cNvCxnSpPr>
            <a:stCxn id="40" idx="6"/>
          </p:cNvCxnSpPr>
          <p:nvPr/>
        </p:nvCxnSpPr>
        <p:spPr>
          <a:xfrm flipV="1">
            <a:off x="6858000" y="2133600"/>
            <a:ext cx="533398" cy="4953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3914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00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391400" y="2971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481421" y="1872734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81421" y="2863334"/>
            <a:ext cx="31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51268" y="23738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off</a:t>
            </a:r>
          </a:p>
        </p:txBody>
      </p:sp>
      <p:sp>
        <p:nvSpPr>
          <p:cNvPr id="40" name="Oval 39"/>
          <p:cNvSpPr/>
          <p:nvPr/>
        </p:nvSpPr>
        <p:spPr>
          <a:xfrm>
            <a:off x="67818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852983" y="354466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Acme “Little Wonder” </a:t>
            </a:r>
          </a:p>
          <a:p>
            <a:pPr algn="ctr"/>
            <a:r>
              <a:rPr lang="en-US"/>
              <a:t>Dual Cryptometer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1701</Words>
  <Application>Microsoft Macintosh PowerPoint</Application>
  <PresentationFormat>On-screen Show (4:3)</PresentationFormat>
  <Paragraphs>179</Paragraphs>
  <Slides>20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Quantum Mechanics in Your Face</vt:lpstr>
      <vt:lpstr>Outline</vt:lpstr>
      <vt:lpstr>Some Things Everyone Knows (Even if not everyone we ??? them)</vt:lpstr>
      <vt:lpstr>Slide 4</vt:lpstr>
      <vt:lpstr>Slide 5</vt:lpstr>
      <vt:lpstr>Credits for the next part</vt:lpstr>
      <vt:lpstr>Slide 7</vt:lpstr>
      <vt:lpstr>Slide 8</vt:lpstr>
      <vt:lpstr>Slide 9</vt:lpstr>
      <vt:lpstr>The Diehard team obtains records like:</vt:lpstr>
      <vt:lpstr>Behind the Scenes</vt:lpstr>
      <vt:lpstr>Slide 12</vt:lpstr>
      <vt:lpstr>3. Credits for the Next Part</vt:lpstr>
      <vt:lpstr>Slide 14</vt:lpstr>
      <vt:lpstr>Making it more complicated</vt:lpstr>
      <vt:lpstr>I would argue that there is...</vt:lpstr>
      <vt:lpstr>Slide 17</vt:lpstr>
      <vt:lpstr>Slide 18</vt:lpstr>
      <vt:lpstr>Classical Probability</vt:lpstr>
      <vt:lpstr>Quantum Probability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Mechanics in Your Face</dc:title>
  <dc:creator>Joe Hoffman</dc:creator>
  <cp:lastModifiedBy>Joe Hoffman</cp:lastModifiedBy>
  <cp:revision>17</cp:revision>
  <dcterms:created xsi:type="dcterms:W3CDTF">2017-07-11T22:08:08Z</dcterms:created>
  <dcterms:modified xsi:type="dcterms:W3CDTF">2017-07-12T10:30:14Z</dcterms:modified>
</cp:coreProperties>
</file>